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 Extra-Bold" pitchFamily="2" charset="77"/>
      <p:regular r:id="rId11"/>
      <p:bold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anose="020B0806030504020204" pitchFamily="34" charset="0"/>
      <p:regular r:id="rId17"/>
      <p:bold r:id="rId18"/>
    </p:embeddedFont>
    <p:embeddedFont>
      <p:font typeface="Open Sans Light Bold" panose="020B08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565" autoAdjust="0"/>
  </p:normalViewPr>
  <p:slideViewPr>
    <p:cSldViewPr>
      <p:cViewPr varScale="1">
        <p:scale>
          <a:sx n="59" d="100"/>
          <a:sy n="59" d="100"/>
        </p:scale>
        <p:origin x="9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572" b="5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8033236" y="8230"/>
            <a:ext cx="10287000" cy="10270541"/>
            <a:chOff x="0" y="0"/>
            <a:chExt cx="13716000" cy="136940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3694029"/>
            </a:xfrm>
            <a:custGeom>
              <a:avLst/>
              <a:gdLst/>
              <a:ahLst/>
              <a:cxnLst/>
              <a:rect l="l" t="t" r="r" b="b"/>
              <a:pathLst>
                <a:path w="13716000" h="13694029">
                  <a:moveTo>
                    <a:pt x="13716000" y="13694029"/>
                  </a:moveTo>
                  <a:lnTo>
                    <a:pt x="0" y="13694029"/>
                  </a:lnTo>
                  <a:lnTo>
                    <a:pt x="0" y="0"/>
                  </a:lnTo>
                  <a:lnTo>
                    <a:pt x="13716000" y="13694029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98022" y="1097120"/>
            <a:ext cx="12435161" cy="55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82"/>
              </a:lnSpc>
            </a:pPr>
            <a:r>
              <a:rPr lang="en-US" sz="29273">
                <a:solidFill>
                  <a:srgbClr val="FFFFFF"/>
                </a:solidFill>
                <a:latin typeface="Montserrat Extra-Bold"/>
              </a:rPr>
              <a:t>SISFIT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r="4112" b="4327"/>
          <a:stretch>
            <a:fillRect/>
          </a:stretch>
        </p:blipFill>
        <p:spPr>
          <a:xfrm>
            <a:off x="170747" y="7711350"/>
            <a:ext cx="420132" cy="3108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2220640" y="1212886"/>
            <a:ext cx="1225086" cy="989135"/>
            <a:chOff x="0" y="0"/>
            <a:chExt cx="1633448" cy="1318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07703" y="7695349"/>
            <a:ext cx="8647714" cy="213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1399">
                <a:solidFill>
                  <a:srgbClr val="FFFFFF"/>
                </a:solidFill>
                <a:latin typeface="Open Sans Bold"/>
              </a:rPr>
              <a:t>Mariana Nunes Terol – uc22200554</a:t>
            </a:r>
          </a:p>
          <a:p>
            <a:pPr algn="l">
              <a:lnSpc>
                <a:spcPts val="3499"/>
              </a:lnSpc>
            </a:pPr>
            <a:r>
              <a:rPr lang="en-US" sz="1399">
                <a:solidFill>
                  <a:srgbClr val="FFFFFF"/>
                </a:solidFill>
                <a:latin typeface="Open Sans Bold"/>
              </a:rPr>
              <a:t>Enrique de Lima Carvalho  - uc22103250</a:t>
            </a:r>
          </a:p>
          <a:p>
            <a:pPr algn="l">
              <a:lnSpc>
                <a:spcPts val="3499"/>
              </a:lnSpc>
            </a:pPr>
            <a:r>
              <a:rPr lang="en-US" sz="1399">
                <a:solidFill>
                  <a:srgbClr val="FFFFFF"/>
                </a:solidFill>
                <a:latin typeface="Open Sans Bold"/>
              </a:rPr>
              <a:t>Jhenifer Rodrigues da Silva – uc22200068 </a:t>
            </a:r>
          </a:p>
          <a:p>
            <a:pPr algn="l">
              <a:lnSpc>
                <a:spcPts val="3499"/>
              </a:lnSpc>
            </a:pPr>
            <a:r>
              <a:rPr lang="en-US" sz="1399">
                <a:solidFill>
                  <a:srgbClr val="FFFFFF"/>
                </a:solidFill>
                <a:latin typeface="Open Sans Bold"/>
              </a:rPr>
              <a:t>Gabriel Kalebe dos Santos Sousa – uc22200567</a:t>
            </a:r>
          </a:p>
          <a:p>
            <a:pPr algn="l">
              <a:lnSpc>
                <a:spcPts val="3499"/>
              </a:lnSpc>
            </a:pPr>
            <a:endParaRPr lang="en-US" sz="1399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200" y="834723"/>
            <a:ext cx="8647714" cy="27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Sistema para gestão de academias.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192859" y="1212886"/>
            <a:ext cx="1225086" cy="989135"/>
            <a:chOff x="0" y="0"/>
            <a:chExt cx="1633448" cy="13188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165078" y="1212886"/>
            <a:ext cx="1225086" cy="989135"/>
            <a:chOff x="0" y="0"/>
            <a:chExt cx="1633448" cy="13188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601864" y="7804823"/>
            <a:ext cx="1800195" cy="1453477"/>
            <a:chOff x="0" y="0"/>
            <a:chExt cx="2400260" cy="19379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00300" cy="1938020"/>
            </a:xfrm>
            <a:custGeom>
              <a:avLst/>
              <a:gdLst/>
              <a:ahLst/>
              <a:cxnLst/>
              <a:rect l="l" t="t" r="r" b="b"/>
              <a:pathLst>
                <a:path w="2400300" h="1938020">
                  <a:moveTo>
                    <a:pt x="1333627" y="0"/>
                  </a:moveTo>
                  <a:lnTo>
                    <a:pt x="1300480" y="0"/>
                  </a:lnTo>
                  <a:lnTo>
                    <a:pt x="1066673" y="0"/>
                  </a:lnTo>
                  <a:lnTo>
                    <a:pt x="0" y="0"/>
                  </a:lnTo>
                  <a:lnTo>
                    <a:pt x="1066673" y="969264"/>
                  </a:lnTo>
                  <a:lnTo>
                    <a:pt x="0" y="1938020"/>
                  </a:lnTo>
                  <a:lnTo>
                    <a:pt x="1066673" y="1938020"/>
                  </a:lnTo>
                  <a:lnTo>
                    <a:pt x="1300480" y="1938020"/>
                  </a:lnTo>
                  <a:lnTo>
                    <a:pt x="1333627" y="1938020"/>
                  </a:lnTo>
                  <a:lnTo>
                    <a:pt x="2400300" y="969264"/>
                  </a:lnTo>
                  <a:lnTo>
                    <a:pt x="1333627" y="0"/>
                  </a:lnTo>
                  <a:close/>
                </a:path>
              </a:pathLst>
            </a:custGeom>
            <a:solidFill>
              <a:srgbClr val="136AFF">
                <a:alpha val="4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030484" y="7804823"/>
            <a:ext cx="1800195" cy="1453477"/>
            <a:chOff x="0" y="0"/>
            <a:chExt cx="2400260" cy="193796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00300" cy="1938020"/>
            </a:xfrm>
            <a:custGeom>
              <a:avLst/>
              <a:gdLst/>
              <a:ahLst/>
              <a:cxnLst/>
              <a:rect l="l" t="t" r="r" b="b"/>
              <a:pathLst>
                <a:path w="2400300" h="1938020">
                  <a:moveTo>
                    <a:pt x="1333627" y="0"/>
                  </a:moveTo>
                  <a:lnTo>
                    <a:pt x="1300480" y="0"/>
                  </a:lnTo>
                  <a:lnTo>
                    <a:pt x="1066673" y="0"/>
                  </a:lnTo>
                  <a:lnTo>
                    <a:pt x="0" y="0"/>
                  </a:lnTo>
                  <a:lnTo>
                    <a:pt x="1066673" y="969264"/>
                  </a:lnTo>
                  <a:lnTo>
                    <a:pt x="0" y="1938020"/>
                  </a:lnTo>
                  <a:lnTo>
                    <a:pt x="1066673" y="1938020"/>
                  </a:lnTo>
                  <a:lnTo>
                    <a:pt x="1300480" y="1938020"/>
                  </a:lnTo>
                  <a:lnTo>
                    <a:pt x="1333627" y="1938020"/>
                  </a:lnTo>
                  <a:lnTo>
                    <a:pt x="2400300" y="969264"/>
                  </a:lnTo>
                  <a:lnTo>
                    <a:pt x="1333627" y="0"/>
                  </a:lnTo>
                  <a:close/>
                </a:path>
              </a:pathLst>
            </a:custGeom>
            <a:solidFill>
              <a:srgbClr val="136AFF">
                <a:alpha val="4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59105" y="7804823"/>
            <a:ext cx="1800195" cy="1453477"/>
            <a:chOff x="0" y="0"/>
            <a:chExt cx="2400260" cy="19379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00300" cy="1938020"/>
            </a:xfrm>
            <a:custGeom>
              <a:avLst/>
              <a:gdLst/>
              <a:ahLst/>
              <a:cxnLst/>
              <a:rect l="l" t="t" r="r" b="b"/>
              <a:pathLst>
                <a:path w="2400300" h="1938020">
                  <a:moveTo>
                    <a:pt x="1333627" y="0"/>
                  </a:moveTo>
                  <a:lnTo>
                    <a:pt x="1300480" y="0"/>
                  </a:lnTo>
                  <a:lnTo>
                    <a:pt x="1066673" y="0"/>
                  </a:lnTo>
                  <a:lnTo>
                    <a:pt x="0" y="0"/>
                  </a:lnTo>
                  <a:lnTo>
                    <a:pt x="1066673" y="969264"/>
                  </a:lnTo>
                  <a:lnTo>
                    <a:pt x="0" y="1938020"/>
                  </a:lnTo>
                  <a:lnTo>
                    <a:pt x="1066673" y="1938020"/>
                  </a:lnTo>
                  <a:lnTo>
                    <a:pt x="1300480" y="1938020"/>
                  </a:lnTo>
                  <a:lnTo>
                    <a:pt x="1333627" y="1938020"/>
                  </a:lnTo>
                  <a:lnTo>
                    <a:pt x="2400300" y="969264"/>
                  </a:lnTo>
                  <a:lnTo>
                    <a:pt x="1333627" y="0"/>
                  </a:lnTo>
                  <a:close/>
                </a:path>
              </a:pathLst>
            </a:custGeom>
            <a:solidFill>
              <a:srgbClr val="136AFF">
                <a:alpha val="49804"/>
              </a:srgbClr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r="1577" b="1799"/>
          <a:stretch>
            <a:fillRect/>
          </a:stretch>
        </p:blipFill>
        <p:spPr>
          <a:xfrm>
            <a:off x="398022" y="570372"/>
            <a:ext cx="619362" cy="458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53" r="13717" b="239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944438" y="368521"/>
            <a:ext cx="1225086" cy="989135"/>
            <a:chOff x="0" y="0"/>
            <a:chExt cx="1633448" cy="13188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972219" y="368521"/>
            <a:ext cx="1225086" cy="989135"/>
            <a:chOff x="0" y="0"/>
            <a:chExt cx="1633448" cy="1318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0" y="368521"/>
            <a:ext cx="1225086" cy="989135"/>
            <a:chOff x="0" y="0"/>
            <a:chExt cx="1633448" cy="1318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41243" y="1078168"/>
            <a:ext cx="15005514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6500">
                <a:solidFill>
                  <a:srgbClr val="FFFFFF"/>
                </a:solidFill>
                <a:latin typeface="Montserrat Extra-Bold"/>
              </a:rPr>
              <a:t>SOBRE O SISFIT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8978388" y="-2528442"/>
            <a:ext cx="331224" cy="6783061"/>
            <a:chOff x="0" y="0"/>
            <a:chExt cx="441632" cy="9044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579" cy="9044051"/>
            </a:xfrm>
            <a:custGeom>
              <a:avLst/>
              <a:gdLst/>
              <a:ahLst/>
              <a:cxnLst/>
              <a:rect l="l" t="t" r="r" b="b"/>
              <a:pathLst>
                <a:path w="441579" h="9044051">
                  <a:moveTo>
                    <a:pt x="0" y="0"/>
                  </a:moveTo>
                  <a:lnTo>
                    <a:pt x="0" y="8900160"/>
                  </a:lnTo>
                  <a:lnTo>
                    <a:pt x="220599" y="9044051"/>
                  </a:lnTo>
                  <a:lnTo>
                    <a:pt x="441579" y="8900160"/>
                  </a:lnTo>
                  <a:lnTo>
                    <a:pt x="441579" y="0"/>
                  </a:lnTo>
                  <a:close/>
                </a:path>
              </a:pathLst>
            </a:custGeom>
            <a:solidFill>
              <a:srgbClr val="0019FF">
                <a:alpha val="2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8130506" y="-1680560"/>
            <a:ext cx="331224" cy="5087296"/>
            <a:chOff x="0" y="0"/>
            <a:chExt cx="441632" cy="67830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1579" cy="6783070"/>
            </a:xfrm>
            <a:custGeom>
              <a:avLst/>
              <a:gdLst/>
              <a:ahLst/>
              <a:cxnLst/>
              <a:rect l="l" t="t" r="r" b="b"/>
              <a:pathLst>
                <a:path w="441579" h="6783070">
                  <a:moveTo>
                    <a:pt x="0" y="0"/>
                  </a:moveTo>
                  <a:lnTo>
                    <a:pt x="0" y="6639179"/>
                  </a:lnTo>
                  <a:lnTo>
                    <a:pt x="220599" y="6783070"/>
                  </a:lnTo>
                  <a:lnTo>
                    <a:pt x="441579" y="6639178"/>
                  </a:lnTo>
                  <a:lnTo>
                    <a:pt x="441579" y="0"/>
                  </a:lnTo>
                  <a:close/>
                </a:path>
              </a:pathLst>
            </a:custGeom>
            <a:solidFill>
              <a:srgbClr val="0019FF">
                <a:alpha val="60000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7282623" y="-832677"/>
            <a:ext cx="331224" cy="3391531"/>
            <a:chOff x="0" y="0"/>
            <a:chExt cx="441632" cy="45220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1579" cy="4522089"/>
            </a:xfrm>
            <a:custGeom>
              <a:avLst/>
              <a:gdLst/>
              <a:ahLst/>
              <a:cxnLst/>
              <a:rect l="l" t="t" r="r" b="b"/>
              <a:pathLst>
                <a:path w="441579" h="4522089">
                  <a:moveTo>
                    <a:pt x="0" y="0"/>
                  </a:moveTo>
                  <a:lnTo>
                    <a:pt x="0" y="4378198"/>
                  </a:lnTo>
                  <a:lnTo>
                    <a:pt x="220599" y="4522089"/>
                  </a:lnTo>
                  <a:lnTo>
                    <a:pt x="441579" y="4378198"/>
                  </a:lnTo>
                  <a:lnTo>
                    <a:pt x="441579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659511" y="2632504"/>
            <a:ext cx="12968979" cy="214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>
                <a:solidFill>
                  <a:srgbClr val="FFFFFF"/>
                </a:solidFill>
                <a:latin typeface="Open Sans"/>
              </a:rPr>
              <a:t>O sisfit tem como objetivo gerenciar treinos e auxiliar os professores para acompanhar o desempenho de cada aluno.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061996" y="8970206"/>
            <a:ext cx="1225086" cy="989135"/>
            <a:chOff x="0" y="0"/>
            <a:chExt cx="1633448" cy="13188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034215" y="8970206"/>
            <a:ext cx="1225086" cy="989135"/>
            <a:chOff x="0" y="0"/>
            <a:chExt cx="1633448" cy="13188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006433" y="8970206"/>
            <a:ext cx="1225086" cy="989135"/>
            <a:chOff x="0" y="0"/>
            <a:chExt cx="1633448" cy="13188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r="1577" b="1799"/>
          <a:stretch>
            <a:fillRect/>
          </a:stretch>
        </p:blipFill>
        <p:spPr>
          <a:xfrm>
            <a:off x="1944105" y="2784904"/>
            <a:ext cx="619362" cy="45832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563467" y="4938248"/>
            <a:ext cx="12968979" cy="215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>
                <a:solidFill>
                  <a:srgbClr val="FFFFFF"/>
                </a:solidFill>
                <a:latin typeface="Open Sans"/>
              </a:rPr>
              <a:t>Seu público alvo são pessoas que vao à academia em geral, assim como as próprias academias e seus funcionários.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4105" y="7309253"/>
            <a:ext cx="12968979" cy="215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>
                <a:solidFill>
                  <a:srgbClr val="FFFFFF"/>
                </a:solidFill>
                <a:latin typeface="Open Sans"/>
              </a:rPr>
              <a:t> A ideia central do projeto é um sistema capaz de gerenciar a frequência e os treinos dos alunos, assim como suas características e observações.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 r="1577" b="1799"/>
          <a:stretch>
            <a:fillRect/>
          </a:stretch>
        </p:blipFill>
        <p:spPr>
          <a:xfrm>
            <a:off x="1944105" y="5090648"/>
            <a:ext cx="619362" cy="45832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 r="1577" b="1799"/>
          <a:stretch>
            <a:fillRect/>
          </a:stretch>
        </p:blipFill>
        <p:spPr>
          <a:xfrm>
            <a:off x="1944105" y="7461653"/>
            <a:ext cx="619362" cy="4583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740" r="24023" b="155"/>
          <a:stretch>
            <a:fillRect/>
          </a:stretch>
        </p:blipFill>
        <p:spPr>
          <a:xfrm>
            <a:off x="9144000" y="0"/>
            <a:ext cx="608844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232444" y="0"/>
            <a:ext cx="3055556" cy="10287000"/>
            <a:chOff x="0" y="0"/>
            <a:chExt cx="4074075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74033" cy="13716000"/>
            </a:xfrm>
            <a:custGeom>
              <a:avLst/>
              <a:gdLst/>
              <a:ahLst/>
              <a:cxnLst/>
              <a:rect l="l" t="t" r="r" b="b"/>
              <a:pathLst>
                <a:path w="4074033" h="13716000">
                  <a:moveTo>
                    <a:pt x="0" y="0"/>
                  </a:moveTo>
                  <a:lnTo>
                    <a:pt x="4074033" y="0"/>
                  </a:lnTo>
                  <a:lnTo>
                    <a:pt x="4074033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40946" y="440557"/>
            <a:ext cx="728441" cy="588143"/>
            <a:chOff x="0" y="0"/>
            <a:chExt cx="971255" cy="7841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1296" cy="784225"/>
            </a:xfrm>
            <a:custGeom>
              <a:avLst/>
              <a:gdLst/>
              <a:ahLst/>
              <a:cxnLst/>
              <a:rect l="l" t="t" r="r" b="b"/>
              <a:pathLst>
                <a:path w="971296" h="784225">
                  <a:moveTo>
                    <a:pt x="539623" y="0"/>
                  </a:moveTo>
                  <a:lnTo>
                    <a:pt x="526288" y="0"/>
                  </a:lnTo>
                  <a:lnTo>
                    <a:pt x="431673" y="0"/>
                  </a:lnTo>
                  <a:lnTo>
                    <a:pt x="0" y="0"/>
                  </a:lnTo>
                  <a:lnTo>
                    <a:pt x="431673" y="392176"/>
                  </a:lnTo>
                  <a:lnTo>
                    <a:pt x="0" y="784225"/>
                  </a:lnTo>
                  <a:lnTo>
                    <a:pt x="431673" y="784225"/>
                  </a:lnTo>
                  <a:lnTo>
                    <a:pt x="526288" y="784225"/>
                  </a:lnTo>
                  <a:lnTo>
                    <a:pt x="539750" y="784225"/>
                  </a:lnTo>
                  <a:lnTo>
                    <a:pt x="971296" y="392176"/>
                  </a:lnTo>
                  <a:lnTo>
                    <a:pt x="539623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19031" y="440557"/>
            <a:ext cx="728441" cy="588143"/>
            <a:chOff x="0" y="0"/>
            <a:chExt cx="971255" cy="7841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1296" cy="784225"/>
            </a:xfrm>
            <a:custGeom>
              <a:avLst/>
              <a:gdLst/>
              <a:ahLst/>
              <a:cxnLst/>
              <a:rect l="l" t="t" r="r" b="b"/>
              <a:pathLst>
                <a:path w="971296" h="784225">
                  <a:moveTo>
                    <a:pt x="539623" y="0"/>
                  </a:moveTo>
                  <a:lnTo>
                    <a:pt x="526288" y="0"/>
                  </a:lnTo>
                  <a:lnTo>
                    <a:pt x="431673" y="0"/>
                  </a:lnTo>
                  <a:lnTo>
                    <a:pt x="0" y="0"/>
                  </a:lnTo>
                  <a:lnTo>
                    <a:pt x="431673" y="392176"/>
                  </a:lnTo>
                  <a:lnTo>
                    <a:pt x="0" y="784225"/>
                  </a:lnTo>
                  <a:lnTo>
                    <a:pt x="431673" y="784225"/>
                  </a:lnTo>
                  <a:lnTo>
                    <a:pt x="526288" y="784225"/>
                  </a:lnTo>
                  <a:lnTo>
                    <a:pt x="539750" y="784225"/>
                  </a:lnTo>
                  <a:lnTo>
                    <a:pt x="971296" y="392176"/>
                  </a:lnTo>
                  <a:lnTo>
                    <a:pt x="539623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97116" y="440557"/>
            <a:ext cx="728441" cy="588143"/>
            <a:chOff x="0" y="0"/>
            <a:chExt cx="971255" cy="784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1296" cy="784225"/>
            </a:xfrm>
            <a:custGeom>
              <a:avLst/>
              <a:gdLst/>
              <a:ahLst/>
              <a:cxnLst/>
              <a:rect l="l" t="t" r="r" b="b"/>
              <a:pathLst>
                <a:path w="971296" h="784225">
                  <a:moveTo>
                    <a:pt x="539623" y="0"/>
                  </a:moveTo>
                  <a:lnTo>
                    <a:pt x="526288" y="0"/>
                  </a:lnTo>
                  <a:lnTo>
                    <a:pt x="431673" y="0"/>
                  </a:lnTo>
                  <a:lnTo>
                    <a:pt x="0" y="0"/>
                  </a:lnTo>
                  <a:lnTo>
                    <a:pt x="431673" y="392176"/>
                  </a:lnTo>
                  <a:lnTo>
                    <a:pt x="0" y="784225"/>
                  </a:lnTo>
                  <a:lnTo>
                    <a:pt x="431673" y="784225"/>
                  </a:lnTo>
                  <a:lnTo>
                    <a:pt x="526288" y="784225"/>
                  </a:lnTo>
                  <a:lnTo>
                    <a:pt x="539750" y="784225"/>
                  </a:lnTo>
                  <a:lnTo>
                    <a:pt x="971296" y="392176"/>
                  </a:lnTo>
                  <a:lnTo>
                    <a:pt x="539623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57113" y="2240416"/>
            <a:ext cx="7886887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>
                <a:solidFill>
                  <a:srgbClr val="FFFFFF"/>
                </a:solidFill>
                <a:latin typeface="Montserrat Extra-Bold"/>
              </a:rPr>
              <a:t>NOSSA MISSÃO 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2076329" y="4461313"/>
            <a:ext cx="9405886" cy="136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1"/>
              </a:lnSpc>
            </a:pPr>
            <a:r>
              <a:rPr lang="en-US" sz="8763">
                <a:solidFill>
                  <a:srgbClr val="FFFFFF"/>
                </a:solidFill>
                <a:latin typeface="Montserrat Extra-Bold"/>
              </a:rPr>
              <a:t>MODERNIZAR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2662569" y="436468"/>
            <a:ext cx="144306" cy="2955218"/>
            <a:chOff x="0" y="0"/>
            <a:chExt cx="192408" cy="39402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05" cy="3940302"/>
            </a:xfrm>
            <a:custGeom>
              <a:avLst/>
              <a:gdLst/>
              <a:ahLst/>
              <a:cxnLst/>
              <a:rect l="l" t="t" r="r" b="b"/>
              <a:pathLst>
                <a:path w="192405" h="3940302">
                  <a:moveTo>
                    <a:pt x="0" y="0"/>
                  </a:moveTo>
                  <a:lnTo>
                    <a:pt x="0" y="3877564"/>
                  </a:lnTo>
                  <a:lnTo>
                    <a:pt x="96139" y="3940302"/>
                  </a:lnTo>
                  <a:lnTo>
                    <a:pt x="192405" y="3877564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2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2293166" y="805870"/>
            <a:ext cx="144306" cy="2216414"/>
            <a:chOff x="0" y="0"/>
            <a:chExt cx="192408" cy="29552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405" cy="2955290"/>
            </a:xfrm>
            <a:custGeom>
              <a:avLst/>
              <a:gdLst/>
              <a:ahLst/>
              <a:cxnLst/>
              <a:rect l="l" t="t" r="r" b="b"/>
              <a:pathLst>
                <a:path w="192405" h="2955290">
                  <a:moveTo>
                    <a:pt x="0" y="0"/>
                  </a:moveTo>
                  <a:lnTo>
                    <a:pt x="0" y="2892552"/>
                  </a:lnTo>
                  <a:lnTo>
                    <a:pt x="96139" y="2955290"/>
                  </a:lnTo>
                  <a:lnTo>
                    <a:pt x="192405" y="2892552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6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1923764" y="1175273"/>
            <a:ext cx="144306" cy="1477609"/>
            <a:chOff x="0" y="0"/>
            <a:chExt cx="192408" cy="19701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2405" cy="1970151"/>
            </a:xfrm>
            <a:custGeom>
              <a:avLst/>
              <a:gdLst/>
              <a:ahLst/>
              <a:cxnLst/>
              <a:rect l="l" t="t" r="r" b="b"/>
              <a:pathLst>
                <a:path w="192405" h="1970151">
                  <a:moveTo>
                    <a:pt x="0" y="0"/>
                  </a:moveTo>
                  <a:lnTo>
                    <a:pt x="0" y="1907413"/>
                  </a:lnTo>
                  <a:lnTo>
                    <a:pt x="96139" y="1970151"/>
                  </a:lnTo>
                  <a:lnTo>
                    <a:pt x="192405" y="1907413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66588" y="4483409"/>
            <a:ext cx="738805" cy="738805"/>
            <a:chOff x="0" y="0"/>
            <a:chExt cx="985073" cy="9850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87710" y="4616744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4146" y="3884371"/>
            <a:ext cx="6752821" cy="187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</a:rPr>
              <a:t>Pensando em redes de academia que já têm um espaço no mercado e com seus sistemas próprios, concluímos que poderíamos desenvolver um sistema, seguido de um serviço prestado destinado às academias menores.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85341" y="6172485"/>
            <a:ext cx="738805" cy="738805"/>
            <a:chOff x="0" y="0"/>
            <a:chExt cx="985073" cy="9850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85341" y="6294339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48752" y="5966601"/>
            <a:ext cx="6752821" cy="10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</a:rPr>
              <a:t>A ideia surgiu a partir de uma análise feita por nós a respeito das dificuldades de uma academia em concorrer com redes multimilionárias, que tem capital suficiênte para investir em seus sistemas próprios.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09947" y="7813928"/>
            <a:ext cx="738805" cy="738805"/>
            <a:chOff x="0" y="0"/>
            <a:chExt cx="985073" cy="98507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309947" y="7935783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69863" y="7646440"/>
            <a:ext cx="6752821" cy="1099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</a:rPr>
              <a:t>Sendo assim, pensamos em nosso produto como uma solução para diversas marcas menores, que ainda usufruem de uma maneira antiga de gerir e acompanhar o progresso de seus alunos.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12543" y="8886092"/>
            <a:ext cx="1225086" cy="989135"/>
            <a:chOff x="0" y="0"/>
            <a:chExt cx="1633448" cy="13188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23155" y="8886092"/>
            <a:ext cx="1225086" cy="989135"/>
            <a:chOff x="0" y="0"/>
            <a:chExt cx="1633448" cy="13188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6" name="Group 6"/>
          <p:cNvGrpSpPr/>
          <p:nvPr/>
        </p:nvGrpSpPr>
        <p:grpSpPr>
          <a:xfrm rot="10728324">
            <a:off x="2393170" y="8898755"/>
            <a:ext cx="1225086" cy="989135"/>
            <a:chOff x="0" y="0"/>
            <a:chExt cx="1633448" cy="1318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3474" cy="1318895"/>
            </a:xfrm>
            <a:custGeom>
              <a:avLst/>
              <a:gdLst/>
              <a:ahLst/>
              <a:cxnLst/>
              <a:rect l="l" t="t" r="r" b="b"/>
              <a:pathLst>
                <a:path w="1633474" h="1318895">
                  <a:moveTo>
                    <a:pt x="907542" y="0"/>
                  </a:moveTo>
                  <a:lnTo>
                    <a:pt x="885063" y="0"/>
                  </a:lnTo>
                  <a:lnTo>
                    <a:pt x="725932" y="0"/>
                  </a:lnTo>
                  <a:lnTo>
                    <a:pt x="0" y="0"/>
                  </a:lnTo>
                  <a:lnTo>
                    <a:pt x="725932" y="659638"/>
                  </a:lnTo>
                  <a:lnTo>
                    <a:pt x="0" y="1318895"/>
                  </a:lnTo>
                  <a:lnTo>
                    <a:pt x="725932" y="1318895"/>
                  </a:lnTo>
                  <a:lnTo>
                    <a:pt x="885063" y="1318895"/>
                  </a:lnTo>
                  <a:lnTo>
                    <a:pt x="907542" y="1318895"/>
                  </a:lnTo>
                  <a:lnTo>
                    <a:pt x="1633474" y="659638"/>
                  </a:lnTo>
                  <a:lnTo>
                    <a:pt x="907542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2063545" y="-521062"/>
            <a:ext cx="144306" cy="2955218"/>
            <a:chOff x="0" y="0"/>
            <a:chExt cx="192408" cy="39402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05" cy="3940302"/>
            </a:xfrm>
            <a:custGeom>
              <a:avLst/>
              <a:gdLst/>
              <a:ahLst/>
              <a:cxnLst/>
              <a:rect l="l" t="t" r="r" b="b"/>
              <a:pathLst>
                <a:path w="192405" h="3940302">
                  <a:moveTo>
                    <a:pt x="0" y="0"/>
                  </a:moveTo>
                  <a:lnTo>
                    <a:pt x="0" y="3877564"/>
                  </a:lnTo>
                  <a:lnTo>
                    <a:pt x="96139" y="3940302"/>
                  </a:lnTo>
                  <a:lnTo>
                    <a:pt x="192405" y="3877564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2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1825353" y="-151660"/>
            <a:ext cx="144306" cy="2216414"/>
            <a:chOff x="0" y="0"/>
            <a:chExt cx="192408" cy="29552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2405" cy="2955290"/>
            </a:xfrm>
            <a:custGeom>
              <a:avLst/>
              <a:gdLst/>
              <a:ahLst/>
              <a:cxnLst/>
              <a:rect l="l" t="t" r="r" b="b"/>
              <a:pathLst>
                <a:path w="192405" h="2955290">
                  <a:moveTo>
                    <a:pt x="0" y="0"/>
                  </a:moveTo>
                  <a:lnTo>
                    <a:pt x="0" y="2892552"/>
                  </a:lnTo>
                  <a:lnTo>
                    <a:pt x="96139" y="2955290"/>
                  </a:lnTo>
                  <a:lnTo>
                    <a:pt x="192405" y="2892552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6000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1324741" y="217743"/>
            <a:ext cx="144306" cy="1477609"/>
            <a:chOff x="0" y="0"/>
            <a:chExt cx="192408" cy="19701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405" cy="1970151"/>
            </a:xfrm>
            <a:custGeom>
              <a:avLst/>
              <a:gdLst/>
              <a:ahLst/>
              <a:cxnLst/>
              <a:rect l="l" t="t" r="r" b="b"/>
              <a:pathLst>
                <a:path w="192405" h="1970151">
                  <a:moveTo>
                    <a:pt x="0" y="0"/>
                  </a:moveTo>
                  <a:lnTo>
                    <a:pt x="0" y="1907413"/>
                  </a:lnTo>
                  <a:lnTo>
                    <a:pt x="96139" y="1970151"/>
                  </a:lnTo>
                  <a:lnTo>
                    <a:pt x="192405" y="1907413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12543" y="3152267"/>
            <a:ext cx="738805" cy="738805"/>
            <a:chOff x="0" y="0"/>
            <a:chExt cx="985073" cy="9850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12543" y="5011621"/>
            <a:ext cx="738805" cy="738805"/>
            <a:chOff x="0" y="0"/>
            <a:chExt cx="985073" cy="9850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12543" y="6966187"/>
            <a:ext cx="738805" cy="738805"/>
            <a:chOff x="0" y="0"/>
            <a:chExt cx="985073" cy="9850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5012" cy="985012"/>
            </a:xfrm>
            <a:custGeom>
              <a:avLst/>
              <a:gdLst/>
              <a:ahLst/>
              <a:cxnLst/>
              <a:rect l="l" t="t" r="r" b="b"/>
              <a:pathLst>
                <a:path w="985012" h="985012">
                  <a:moveTo>
                    <a:pt x="0" y="0"/>
                  </a:moveTo>
                  <a:lnTo>
                    <a:pt x="985012" y="0"/>
                  </a:lnTo>
                  <a:lnTo>
                    <a:pt x="985012" y="985012"/>
                  </a:lnTo>
                  <a:lnTo>
                    <a:pt x="0" y="985012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76806" y="956547"/>
            <a:ext cx="9833132" cy="858089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12543" y="1347747"/>
            <a:ext cx="7107113" cy="82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2"/>
              </a:lnSpc>
            </a:pPr>
            <a:r>
              <a:rPr lang="en-US" sz="5403" dirty="0">
                <a:solidFill>
                  <a:srgbClr val="FFFFFF"/>
                </a:solidFill>
                <a:latin typeface="Montserrat Extra-Bold"/>
              </a:rPr>
              <a:t>FUNCIONALIDADE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2543" y="3297934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2543" y="5157288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2543" y="7111854"/>
            <a:ext cx="738805" cy="39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Open Sans Light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3135" y="2991691"/>
            <a:ext cx="501824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000" dirty="0" err="1">
                <a:solidFill>
                  <a:srgbClr val="FFFFFF"/>
                </a:solidFill>
                <a:latin typeface="Open Sans"/>
              </a:rPr>
              <a:t>Primordialmente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código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diz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respeito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sistema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gerenciamento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da academia,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contendo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: 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cadastramento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aluno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e do.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Sendo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assim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código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é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dividido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em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etapas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3155" y="6975712"/>
            <a:ext cx="501824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Etapa 02: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Sendo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assim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na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etapa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2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acontece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cadastramento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aluno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e do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funcionário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contendo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informações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necessárias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gerar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matrícula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de ambos.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3135" y="4951423"/>
            <a:ext cx="501824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</a:rPr>
              <a:t>Etapa 01: É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possível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escolher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função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desejada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, que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levará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para 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cadastro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do professor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ou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aluno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30" b="130"/>
          <a:stretch>
            <a:fillRect/>
          </a:stretch>
        </p:blipFill>
        <p:spPr>
          <a:xfrm>
            <a:off x="1939793" y="1091133"/>
            <a:ext cx="14408414" cy="81047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4951781">
            <a:off x="2005961" y="-1047938"/>
            <a:ext cx="7116409" cy="8907109"/>
            <a:chOff x="0" y="0"/>
            <a:chExt cx="9488545" cy="11876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88551" cy="11876151"/>
            </a:xfrm>
            <a:custGeom>
              <a:avLst/>
              <a:gdLst/>
              <a:ahLst/>
              <a:cxnLst/>
              <a:rect l="l" t="t" r="r" b="b"/>
              <a:pathLst>
                <a:path w="9488551" h="11876151">
                  <a:moveTo>
                    <a:pt x="0" y="11876151"/>
                  </a:moveTo>
                  <a:lnTo>
                    <a:pt x="2358136" y="0"/>
                  </a:lnTo>
                  <a:lnTo>
                    <a:pt x="9488551" y="11876151"/>
                  </a:lnTo>
                  <a:close/>
                </a:path>
              </a:pathLst>
            </a:custGeom>
            <a:solidFill>
              <a:srgbClr val="222020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2809109" y="593181"/>
            <a:ext cx="144306" cy="2955218"/>
            <a:chOff x="0" y="0"/>
            <a:chExt cx="192408" cy="3940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05" cy="3940302"/>
            </a:xfrm>
            <a:custGeom>
              <a:avLst/>
              <a:gdLst/>
              <a:ahLst/>
              <a:cxnLst/>
              <a:rect l="l" t="t" r="r" b="b"/>
              <a:pathLst>
                <a:path w="192405" h="3940302">
                  <a:moveTo>
                    <a:pt x="0" y="0"/>
                  </a:moveTo>
                  <a:lnTo>
                    <a:pt x="0" y="3877564"/>
                  </a:lnTo>
                  <a:lnTo>
                    <a:pt x="96139" y="3940302"/>
                  </a:lnTo>
                  <a:lnTo>
                    <a:pt x="192405" y="3877564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2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2439707" y="962583"/>
            <a:ext cx="144306" cy="2216413"/>
            <a:chOff x="0" y="0"/>
            <a:chExt cx="192408" cy="29552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405" cy="2955290"/>
            </a:xfrm>
            <a:custGeom>
              <a:avLst/>
              <a:gdLst/>
              <a:ahLst/>
              <a:cxnLst/>
              <a:rect l="l" t="t" r="r" b="b"/>
              <a:pathLst>
                <a:path w="192405" h="2955290">
                  <a:moveTo>
                    <a:pt x="0" y="0"/>
                  </a:moveTo>
                  <a:lnTo>
                    <a:pt x="0" y="2892552"/>
                  </a:lnTo>
                  <a:lnTo>
                    <a:pt x="96139" y="2955290"/>
                  </a:lnTo>
                  <a:lnTo>
                    <a:pt x="192405" y="2892552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6000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2070305" y="1331985"/>
            <a:ext cx="144306" cy="1477609"/>
            <a:chOff x="0" y="0"/>
            <a:chExt cx="192408" cy="19701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405" cy="1970151"/>
            </a:xfrm>
            <a:custGeom>
              <a:avLst/>
              <a:gdLst/>
              <a:ahLst/>
              <a:cxnLst/>
              <a:rect l="l" t="t" r="r" b="b"/>
              <a:pathLst>
                <a:path w="192405" h="1970151">
                  <a:moveTo>
                    <a:pt x="0" y="0"/>
                  </a:moveTo>
                  <a:lnTo>
                    <a:pt x="0" y="1907413"/>
                  </a:lnTo>
                  <a:lnTo>
                    <a:pt x="96139" y="1970151"/>
                  </a:lnTo>
                  <a:lnTo>
                    <a:pt x="192405" y="1907413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6244401">
            <a:off x="12413697" y="5079528"/>
            <a:ext cx="3751324" cy="7130247"/>
            <a:chOff x="0" y="0"/>
            <a:chExt cx="5001765" cy="95069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1768" cy="9506966"/>
            </a:xfrm>
            <a:custGeom>
              <a:avLst/>
              <a:gdLst/>
              <a:ahLst/>
              <a:cxnLst/>
              <a:rect l="l" t="t" r="r" b="b"/>
              <a:pathLst>
                <a:path w="5001768" h="9506966">
                  <a:moveTo>
                    <a:pt x="0" y="9506966"/>
                  </a:moveTo>
                  <a:lnTo>
                    <a:pt x="1243076" y="0"/>
                  </a:lnTo>
                  <a:lnTo>
                    <a:pt x="5001768" y="9506966"/>
                  </a:lnTo>
                  <a:close/>
                </a:path>
              </a:pathLst>
            </a:custGeom>
            <a:solidFill>
              <a:srgbClr val="222020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15121456" y="7167044"/>
            <a:ext cx="144306" cy="2955218"/>
            <a:chOff x="0" y="0"/>
            <a:chExt cx="192408" cy="39402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05" cy="3940302"/>
            </a:xfrm>
            <a:custGeom>
              <a:avLst/>
              <a:gdLst/>
              <a:ahLst/>
              <a:cxnLst/>
              <a:rect l="l" t="t" r="r" b="b"/>
              <a:pathLst>
                <a:path w="192405" h="3940302">
                  <a:moveTo>
                    <a:pt x="0" y="0"/>
                  </a:moveTo>
                  <a:lnTo>
                    <a:pt x="0" y="3877564"/>
                  </a:lnTo>
                  <a:lnTo>
                    <a:pt x="96139" y="3940302"/>
                  </a:lnTo>
                  <a:lnTo>
                    <a:pt x="192405" y="3877564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2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 rot="-5400000">
            <a:off x="14752054" y="7536446"/>
            <a:ext cx="144306" cy="2216413"/>
            <a:chOff x="0" y="0"/>
            <a:chExt cx="192408" cy="29552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405" cy="2955290"/>
            </a:xfrm>
            <a:custGeom>
              <a:avLst/>
              <a:gdLst/>
              <a:ahLst/>
              <a:cxnLst/>
              <a:rect l="l" t="t" r="r" b="b"/>
              <a:pathLst>
                <a:path w="192405" h="2955290">
                  <a:moveTo>
                    <a:pt x="0" y="0"/>
                  </a:moveTo>
                  <a:lnTo>
                    <a:pt x="0" y="2892552"/>
                  </a:lnTo>
                  <a:lnTo>
                    <a:pt x="96139" y="2955290"/>
                  </a:lnTo>
                  <a:lnTo>
                    <a:pt x="192405" y="2892552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>
                <a:alpha val="60000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14382652" y="7905848"/>
            <a:ext cx="144306" cy="1477609"/>
            <a:chOff x="0" y="0"/>
            <a:chExt cx="192408" cy="19701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2405" cy="1970151"/>
            </a:xfrm>
            <a:custGeom>
              <a:avLst/>
              <a:gdLst/>
              <a:ahLst/>
              <a:cxnLst/>
              <a:rect l="l" t="t" r="r" b="b"/>
              <a:pathLst>
                <a:path w="192405" h="1970151">
                  <a:moveTo>
                    <a:pt x="0" y="0"/>
                  </a:moveTo>
                  <a:lnTo>
                    <a:pt x="0" y="1907413"/>
                  </a:lnTo>
                  <a:lnTo>
                    <a:pt x="96139" y="1970151"/>
                  </a:lnTo>
                  <a:lnTo>
                    <a:pt x="192405" y="1907413"/>
                  </a:lnTo>
                  <a:lnTo>
                    <a:pt x="192405" y="0"/>
                  </a:lnTo>
                  <a:close/>
                </a:path>
              </a:pathLst>
            </a:custGeom>
            <a:solidFill>
              <a:srgbClr val="0019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03653" y="2397129"/>
            <a:ext cx="5606747" cy="199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0"/>
              </a:lnSpc>
            </a:pPr>
            <a:r>
              <a:rPr lang="en-US" sz="6500">
                <a:solidFill>
                  <a:srgbClr val="FFFFFF"/>
                </a:solidFill>
                <a:latin typeface="Montserrat Extra-Bold"/>
              </a:rPr>
              <a:t>MUITO 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295</Words>
  <Application>Microsoft Macintosh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Open Sans Bold</vt:lpstr>
      <vt:lpstr>Calibri</vt:lpstr>
      <vt:lpstr>Arial</vt:lpstr>
      <vt:lpstr>Open Sans</vt:lpstr>
      <vt:lpstr>Montserrat Extra-Bold</vt:lpstr>
      <vt:lpstr>Open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20221111_153742.vnd.openxmlformats-officedocument.presentationml.presentation</dc:title>
  <cp:lastModifiedBy>ENRIQUE DE LIMA CARVALHO</cp:lastModifiedBy>
  <cp:revision>3</cp:revision>
  <dcterms:created xsi:type="dcterms:W3CDTF">2006-08-16T00:00:00Z</dcterms:created>
  <dcterms:modified xsi:type="dcterms:W3CDTF">2022-11-16T13:58:11Z</dcterms:modified>
  <dc:identifier>DAFRqgTSJUY</dc:identifier>
</cp:coreProperties>
</file>